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262" r:id="rId7"/>
    <p:sldId id="263" r:id="rId8"/>
    <p:sldId id="265" r:id="rId9"/>
    <p:sldId id="285" r:id="rId10"/>
    <p:sldId id="284" r:id="rId11"/>
    <p:sldId id="286" r:id="rId12"/>
    <p:sldId id="266" r:id="rId13"/>
    <p:sldId id="267" r:id="rId14"/>
    <p:sldId id="269" r:id="rId15"/>
    <p:sldId id="268" r:id="rId16"/>
    <p:sldId id="287" r:id="rId17"/>
    <p:sldId id="270" r:id="rId18"/>
    <p:sldId id="271" r:id="rId19"/>
    <p:sldId id="272" r:id="rId20"/>
    <p:sldId id="280" r:id="rId21"/>
    <p:sldId id="273" r:id="rId22"/>
    <p:sldId id="275" r:id="rId23"/>
    <p:sldId id="277" r:id="rId24"/>
    <p:sldId id="276" r:id="rId25"/>
    <p:sldId id="274" r:id="rId26"/>
    <p:sldId id="278" r:id="rId27"/>
    <p:sldId id="279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27" autoAdjust="0"/>
  </p:normalViewPr>
  <p:slideViewPr>
    <p:cSldViewPr snapToGrid="0" snapToObjects="1">
      <p:cViewPr varScale="1">
        <p:scale>
          <a:sx n="86" d="100"/>
          <a:sy n="86" d="100"/>
        </p:scale>
        <p:origin x="23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0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Wyler" userId="a755b70a-b8f1-4970-b907-c24806c4bfc4" providerId="ADAL" clId="{C080F9D0-75B1-4655-A3FD-1096F3DABFBB}"/>
    <pc:docChg chg="modSld">
      <pc:chgData name="Caitlin Wyler" userId="a755b70a-b8f1-4970-b907-c24806c4bfc4" providerId="ADAL" clId="{C080F9D0-75B1-4655-A3FD-1096F3DABFBB}" dt="2024-12-03T16:53:12.151" v="4" actId="13926"/>
      <pc:docMkLst>
        <pc:docMk/>
      </pc:docMkLst>
      <pc:sldChg chg="modSp mod">
        <pc:chgData name="Caitlin Wyler" userId="a755b70a-b8f1-4970-b907-c24806c4bfc4" providerId="ADAL" clId="{C080F9D0-75B1-4655-A3FD-1096F3DABFBB}" dt="2024-12-03T16:52:21.411" v="2" actId="13926"/>
        <pc:sldMkLst>
          <pc:docMk/>
          <pc:sldMk cId="254832203" sldId="265"/>
        </pc:sldMkLst>
        <pc:spChg chg="mod">
          <ac:chgData name="Caitlin Wyler" userId="a755b70a-b8f1-4970-b907-c24806c4bfc4" providerId="ADAL" clId="{C080F9D0-75B1-4655-A3FD-1096F3DABFBB}" dt="2024-12-03T16:52:21.411" v="2" actId="13926"/>
          <ac:spMkLst>
            <pc:docMk/>
            <pc:sldMk cId="254832203" sldId="265"/>
            <ac:spMk id="18435" creationId="{00000000-0000-0000-0000-000000000000}"/>
          </ac:spMkLst>
        </pc:spChg>
      </pc:sldChg>
      <pc:sldChg chg="modSp mod">
        <pc:chgData name="Caitlin Wyler" userId="a755b70a-b8f1-4970-b907-c24806c4bfc4" providerId="ADAL" clId="{C080F9D0-75B1-4655-A3FD-1096F3DABFBB}" dt="2024-12-03T16:53:12.151" v="4" actId="13926"/>
        <pc:sldMkLst>
          <pc:docMk/>
          <pc:sldMk cId="3332931739" sldId="282"/>
        </pc:sldMkLst>
        <pc:spChg chg="mod">
          <ac:chgData name="Caitlin Wyler" userId="a755b70a-b8f1-4970-b907-c24806c4bfc4" providerId="ADAL" clId="{C080F9D0-75B1-4655-A3FD-1096F3DABFBB}" dt="2024-12-03T16:53:12.151" v="4" actId="13926"/>
          <ac:spMkLst>
            <pc:docMk/>
            <pc:sldMk cId="3332931739" sldId="282"/>
            <ac:spMk id="3584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NAA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556B8D-8110-4A51-A1EE-CF293007ED30}" type="slidenum">
              <a:rPr kumimoji="0" lang="en-US" altLang="en-US" sz="1200">
                <a:latin typeface="Times" charset="0"/>
              </a:rPr>
              <a:pPr/>
              <a:t>9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7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5DD6FC-CFEB-43CA-9479-DC760CF79F69}" type="slidenum">
              <a:rPr kumimoji="0" lang="en-US" altLang="en-US" sz="1200">
                <a:latin typeface="Times" charset="0"/>
              </a:rPr>
              <a:pPr/>
              <a:t>10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4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1C37FD-11B5-4FA5-9DCA-4CF104675D41}" type="slidenum">
              <a:rPr kumimoji="0" lang="en-US" altLang="en-US" sz="1200">
                <a:latin typeface="Times" charset="0"/>
              </a:rPr>
              <a:pPr/>
              <a:t>12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</p:txBody>
      </p:sp>
    </p:spTree>
    <p:extLst>
      <p:ext uri="{BB962C8B-B14F-4D97-AF65-F5344CB8AC3E}">
        <p14:creationId xmlns:p14="http://schemas.microsoft.com/office/powerpoint/2010/main" val="511905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4A1FD1-A832-44FB-B216-6103B5F4ADA4}" type="slidenum">
              <a:rPr kumimoji="0" lang="en-US" altLang="en-US" sz="1200">
                <a:latin typeface="Times" charset="0"/>
              </a:rPr>
              <a:pPr/>
              <a:t>13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Give examples of professional organizations</a:t>
            </a:r>
          </a:p>
          <a:p>
            <a:r>
              <a:rPr lang="en-US" altLang="en-US" b="1" dirty="0">
                <a:latin typeface="Times New Roman" pitchFamily="18" charset="0"/>
                <a:ea typeface="ＭＳ Ｐゴシック" pitchFamily="34" charset="-128"/>
              </a:rPr>
              <a:t>Show Firsthand</a:t>
            </a:r>
            <a:r>
              <a:rPr lang="en-US" altLang="en-US" b="1" baseline="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altLang="en-US" b="1" dirty="0">
                <a:latin typeface="Times New Roman" pitchFamily="18" charset="0"/>
                <a:ea typeface="ＭＳ Ｐゴシック" pitchFamily="34" charset="-128"/>
              </a:rPr>
              <a:t>and click on “industries and professions” as well as company rankings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The Company website:</a:t>
            </a:r>
          </a:p>
          <a:p>
            <a:pPr lvl="1"/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look under “PR Releases, about us, media, etc.</a:t>
            </a: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56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5C7882C-2B04-4C8E-8321-28698194D980}" type="slidenum">
              <a:rPr kumimoji="0" lang="en-US" altLang="en-US" sz="1200">
                <a:latin typeface="Times" charset="0"/>
              </a:rPr>
              <a:pPr/>
              <a:t>14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SET GOALS AND EXPECTATIONS: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can help ensure the externship is a rewarding experience for all involved</a:t>
            </a: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pPr lvl="1"/>
            <a:r>
              <a:rPr lang="en-US" altLang="en-US" sz="1400" dirty="0">
                <a:latin typeface="Times New Roman" pitchFamily="18" charset="0"/>
                <a:ea typeface="ＭＳ Ｐゴシック" pitchFamily="34" charset="-128"/>
              </a:rPr>
              <a:t>Attempt to build in time 1:1 with your Sponsor and/or other associates to get answers to your questions</a:t>
            </a:r>
          </a:p>
          <a:p>
            <a:pPr lvl="1"/>
            <a:endParaRPr lang="en-US" altLang="en-US" sz="1400" dirty="0">
              <a:latin typeface="Times New Roman" pitchFamily="18" charset="0"/>
              <a:ea typeface="ＭＳ Ｐゴシック" pitchFamily="34" charset="-128"/>
            </a:endParaRPr>
          </a:p>
          <a:p>
            <a:pPr lvl="1"/>
            <a:r>
              <a:rPr lang="en-US" altLang="en-US" sz="1400" dirty="0">
                <a:latin typeface="Times New Roman" pitchFamily="18" charset="0"/>
                <a:ea typeface="ＭＳ Ｐゴシック" pitchFamily="34" charset="-128"/>
              </a:rPr>
              <a:t>It may be a good idea to spend time with your Sponsor toward the end of your time, as your observations will elicit other questions</a:t>
            </a: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00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5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53C3E7-E693-4223-8B53-338A6A66224C}" type="slidenum">
              <a:rPr kumimoji="0" lang="en-US" altLang="en-US" sz="1200">
                <a:latin typeface="Times" charset="0"/>
              </a:rPr>
              <a:pPr/>
              <a:t>16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800" dirty="0">
                <a:solidFill>
                  <a:schemeClr val="accent1"/>
                </a:solidFill>
                <a:latin typeface="Book Antiqua" pitchFamily="18" charset="0"/>
                <a:ea typeface="ＭＳ Ｐゴシック" pitchFamily="34" charset="-128"/>
                <a:cs typeface="Times New Roman" pitchFamily="18" charset="0"/>
              </a:rPr>
              <a:t>NCA</a:t>
            </a:r>
          </a:p>
          <a:p>
            <a:pPr>
              <a:spcBef>
                <a:spcPct val="0"/>
              </a:spcBef>
            </a:pPr>
            <a:r>
              <a:rPr lang="en-US" altLang="en-US" sz="800" dirty="0">
                <a:solidFill>
                  <a:schemeClr val="accent1"/>
                </a:solidFill>
                <a:latin typeface="Book Antiqua" pitchFamily="18" charset="0"/>
                <a:ea typeface="ＭＳ Ｐゴシック" pitchFamily="34" charset="-128"/>
                <a:cs typeface="Times New Roman" pitchFamily="18" charset="0"/>
              </a:rPr>
              <a:t>One on one time is a great time to get to  building a relationship with your host but also to find out if the company or industry is a good fit</a:t>
            </a:r>
          </a:p>
          <a:p>
            <a:pPr>
              <a:spcBef>
                <a:spcPct val="0"/>
              </a:spcBef>
            </a:pPr>
            <a:r>
              <a:rPr lang="en-US" altLang="en-US" sz="800" i="1" dirty="0">
                <a:solidFill>
                  <a:schemeClr val="accent1"/>
                </a:solidFill>
                <a:latin typeface="Book Antiqua" pitchFamily="18" charset="0"/>
                <a:ea typeface="ＭＳ Ｐゴシック" pitchFamily="34" charset="-128"/>
                <a:cs typeface="Times New Roman" pitchFamily="18" charset="0"/>
              </a:rPr>
              <a:t>Could ask audience “what other questions would be good to ask?”</a:t>
            </a:r>
          </a:p>
          <a:p>
            <a:pPr>
              <a:spcBef>
                <a:spcPct val="0"/>
              </a:spcBef>
            </a:pPr>
            <a:endParaRPr lang="en-US" altLang="en-US" sz="800" dirty="0">
              <a:solidFill>
                <a:schemeClr val="accent1"/>
              </a:solidFill>
              <a:latin typeface="Book Antiqua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800" dirty="0">
              <a:solidFill>
                <a:schemeClr val="accent1"/>
              </a:solidFill>
              <a:latin typeface="Book Antiqua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08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3F8780-8F3D-4259-87B9-692C9504DD7C}" type="slidenum">
              <a:rPr kumimoji="0" lang="en-US" altLang="en-US" sz="1200">
                <a:latin typeface="Times" charset="0"/>
              </a:rPr>
              <a:pPr/>
              <a:t>17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You will be meeting your host as well as others. It’s a great opportunity to make sure that you develop a relationship with your host and others you may come into contact with during the day. This is called “networking”</a:t>
            </a:r>
          </a:p>
        </p:txBody>
      </p:sp>
    </p:spTree>
    <p:extLst>
      <p:ext uri="{BB962C8B-B14F-4D97-AF65-F5344CB8AC3E}">
        <p14:creationId xmlns:p14="http://schemas.microsoft.com/office/powerpoint/2010/main" val="3109171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B2388B-5D2B-488F-BA40-AC902482DB9B}" type="slidenum">
              <a:rPr kumimoji="0" lang="en-US" altLang="en-US" sz="1200">
                <a:latin typeface="Times" charset="0"/>
              </a:rPr>
              <a:pPr/>
              <a:t>18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0BF1CA-A753-4648-9D7F-569E0995DC38}" type="slidenum">
              <a:rPr kumimoji="0" lang="en-US" altLang="en-US" sz="1200">
                <a:latin typeface="Times" charset="0"/>
              </a:rPr>
              <a:pPr/>
              <a:t>1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+mn-lt"/>
                <a:ea typeface="ＭＳ Ｐゴシック" pitchFamily="34" charset="-128"/>
              </a:rPr>
              <a:t>NCA</a:t>
            </a:r>
          </a:p>
          <a:p>
            <a:pPr lvl="1"/>
            <a:endParaRPr lang="en-US" altLang="en-US" dirty="0">
              <a:latin typeface="+mn-lt"/>
              <a:ea typeface="ＭＳ Ｐゴシック" pitchFamily="34" charset="-128"/>
            </a:endParaRPr>
          </a:p>
          <a:p>
            <a:pPr lvl="1"/>
            <a:r>
              <a:rPr lang="en-US" altLang="en-US" dirty="0">
                <a:latin typeface="+mn-lt"/>
                <a:ea typeface="ＭＳ Ｐゴシック" pitchFamily="34" charset="-128"/>
              </a:rPr>
              <a:t>This opportunity will help you gain insight into the practical aspects of a potential future career. </a:t>
            </a:r>
          </a:p>
          <a:p>
            <a:endParaRPr lang="en-US" altLang="en-US" dirty="0">
              <a:latin typeface="+mn-lt"/>
              <a:ea typeface="ＭＳ Ｐゴシック" pitchFamily="34" charset="-128"/>
            </a:endParaRPr>
          </a:p>
          <a:p>
            <a:endParaRPr lang="en-US" altLang="en-US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812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6F9D589-ED79-4307-9F3C-D66902D9B1B4}" type="slidenum">
              <a:rPr kumimoji="0" lang="en-US" altLang="en-US" sz="1200">
                <a:latin typeface="Times" charset="0"/>
              </a:rPr>
              <a:pPr/>
              <a:t>19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8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F54444-5B42-4219-9067-B98BFFEDE768}" type="slidenum">
              <a:rPr kumimoji="0" lang="en-US" altLang="en-US" sz="1200">
                <a:latin typeface="Times" charset="0"/>
              </a:rPr>
              <a:pPr/>
              <a:t>20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NCA</a:t>
            </a:r>
          </a:p>
        </p:txBody>
      </p:sp>
    </p:spTree>
    <p:extLst>
      <p:ext uri="{BB962C8B-B14F-4D97-AF65-F5344CB8AC3E}">
        <p14:creationId xmlns:p14="http://schemas.microsoft.com/office/powerpoint/2010/main" val="1057286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48853-B2B0-464A-A947-ED7A55693517}" type="slidenum">
              <a:rPr kumimoji="0" lang="en-US" altLang="en-US" sz="1200">
                <a:latin typeface="Times" charset="0"/>
              </a:rPr>
              <a:pPr/>
              <a:t>21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NAA</a:t>
            </a:r>
          </a:p>
        </p:txBody>
      </p:sp>
    </p:spTree>
    <p:extLst>
      <p:ext uri="{BB962C8B-B14F-4D97-AF65-F5344CB8AC3E}">
        <p14:creationId xmlns:p14="http://schemas.microsoft.com/office/powerpoint/2010/main" val="26110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NAA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27E171-46E4-4A0A-934A-A2D3AB5BDF8C}" type="slidenum">
              <a:rPr kumimoji="0" lang="en-US" altLang="en-US" sz="1200">
                <a:latin typeface="Times" charset="0"/>
              </a:rPr>
              <a:pPr/>
              <a:t>22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56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NAA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F3CFB6-9DF3-42A1-ACFF-850C166B6B8C}" type="slidenum">
              <a:rPr kumimoji="0" lang="en-US" altLang="en-US" sz="1200">
                <a:latin typeface="Times" charset="0"/>
              </a:rPr>
              <a:pPr/>
              <a:t>23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0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Are we keeping this hashtag for this year? Ask Jess if we are creating a new one.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6870D3-735F-4208-977D-BA83AA7DF93B}" type="slidenum">
              <a:rPr kumimoji="0" lang="en-US" altLang="en-US" sz="1200">
                <a:latin typeface="Times" charset="0"/>
              </a:rPr>
              <a:pPr/>
              <a:t>24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9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E8C5E7-89C0-42BE-945E-8A79409DB19F}" type="slidenum">
              <a:rPr kumimoji="0" lang="en-US" altLang="en-US" sz="1200">
                <a:latin typeface="Times" charset="0"/>
              </a:rPr>
              <a:pPr/>
              <a:t>25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NAA</a:t>
            </a:r>
          </a:p>
        </p:txBody>
      </p:sp>
    </p:spTree>
    <p:extLst>
      <p:ext uri="{BB962C8B-B14F-4D97-AF65-F5344CB8AC3E}">
        <p14:creationId xmlns:p14="http://schemas.microsoft.com/office/powerpoint/2010/main" val="34340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+mn-lt"/>
                <a:ea typeface="ＭＳ Ｐゴシック" pitchFamily="34" charset="-128"/>
              </a:rPr>
              <a:t>NCA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D0006A8-22E1-4FA9-8DA2-2CC74BEA6AAE}" type="slidenum">
              <a:rPr kumimoji="0" lang="en-US" altLang="en-US" sz="1200">
                <a:latin typeface="Times" charset="0"/>
              </a:rPr>
              <a:pPr/>
              <a:t>2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3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5AACA6-7A70-43B0-9866-BB8D72AE3474}" type="slidenum">
              <a:rPr kumimoji="0" lang="en-US" altLang="en-US" sz="1200">
                <a:latin typeface="Times" charset="0"/>
              </a:rPr>
              <a:pPr/>
              <a:t>3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ko-KR" dirty="0">
                <a:latin typeface="+mn-lt"/>
                <a:ea typeface="굴림" pitchFamily="34" charset="-127"/>
              </a:rPr>
              <a:t>When do students need to have scheduled their externship date with their hosts by this year? Last year it was roughly 2 weeks, but we need to make sure that the holiday season doesn’t interfere with their ability to plan </a:t>
            </a:r>
          </a:p>
        </p:txBody>
      </p:sp>
    </p:spTree>
    <p:extLst>
      <p:ext uri="{BB962C8B-B14F-4D97-AF65-F5344CB8AC3E}">
        <p14:creationId xmlns:p14="http://schemas.microsoft.com/office/powerpoint/2010/main" val="339204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0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NAA 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Will share this slide through email with students prior to the training as well since many may</a:t>
            </a:r>
            <a:r>
              <a:rPr lang="en-US" altLang="en-US" baseline="0" dirty="0">
                <a:latin typeface="Times New Roman" pitchFamily="18" charset="0"/>
                <a:ea typeface="ＭＳ Ｐゴシック" pitchFamily="34" charset="-128"/>
              </a:rPr>
              <a:t> have already contacted their alumni hoost upon learning their match.</a:t>
            </a: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4EC46DB-6824-4129-A3F9-994CC7B716BE}" type="slidenum">
              <a:rPr kumimoji="0" lang="en-US" altLang="en-US" sz="1200">
                <a:latin typeface="Times" charset="0"/>
              </a:rPr>
              <a:pPr/>
              <a:t>7</a:t>
            </a:fld>
            <a:endParaRPr kumimoji="0" lang="en-US" alt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5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7" indent="-280391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4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9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6" indent="-224312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BE8C57-BBE9-4CE3-B466-F4BE9905E3C4}" type="slidenum">
              <a:rPr kumimoji="0" lang="en-US" altLang="en-US" sz="1200">
                <a:latin typeface="Times" charset="0"/>
              </a:rPr>
              <a:pPr/>
              <a:t>8</a:t>
            </a:fld>
            <a:endParaRPr kumimoji="0" lang="en-US" altLang="en-US" sz="1200" dirty="0">
              <a:latin typeface="Times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ko-KR" dirty="0">
                <a:latin typeface="Times New Roman" pitchFamily="18" charset="0"/>
                <a:ea typeface="굴림" pitchFamily="34" charset="-127"/>
              </a:rPr>
              <a:t>NAA</a:t>
            </a:r>
          </a:p>
          <a:p>
            <a:endParaRPr lang="en-US" altLang="ko-KR" dirty="0">
              <a:latin typeface="Times New Roman" pitchFamily="18" charset="0"/>
              <a:ea typeface="굴림" pitchFamily="34" charset="-127"/>
            </a:endParaRP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-Costs are students responsibility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-Be on Time:</a:t>
            </a:r>
          </a:p>
          <a:p>
            <a:pPr lvl="1">
              <a:lnSpc>
                <a:spcPct val="90000"/>
              </a:lnSpc>
            </a:pPr>
            <a:r>
              <a:rPr lang="en-US" altLang="en-US" sz="900" dirty="0">
                <a:latin typeface="Times New Roman" pitchFamily="18" charset="0"/>
                <a:ea typeface="ＭＳ Ｐゴシック" pitchFamily="34" charset="-128"/>
              </a:rPr>
              <a:t>Helps to maintain close partnerships between alumni and Northwestern</a:t>
            </a:r>
            <a:endParaRPr lang="en-US" altLang="en-US" sz="900" i="1" dirty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    Demonstrates professionalism and respect for your volunteer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-Dress code – talk to your host</a:t>
            </a:r>
          </a:p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Lunch:</a:t>
            </a:r>
          </a:p>
          <a:p>
            <a:pPr lvl="1"/>
            <a:r>
              <a:rPr lang="en-US" altLang="en-US" sz="1300" i="1" dirty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(Remember you are responsible for paying for your own lunch-  Do not expect them to cover you, although if they offer you may certainly accept).”</a:t>
            </a:r>
          </a:p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  <a:p>
            <a:endParaRPr lang="en-US" altLang="ko-KR" dirty="0"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949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12/16/2025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9168" y="6356350"/>
            <a:ext cx="597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western.edu/careers/job-intern-prep/on-campus-recruiting/dress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orthwestern.edu/careers/job-intern-prep/on-campus-recruiting/dress/index.html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western.firsthand.c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orthwestern.edu/careers/job-intern-prep/resources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ur.northwestern.edu/welcom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ext.student@northwestern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357" y="2841532"/>
            <a:ext cx="6931643" cy="1470025"/>
          </a:xfrm>
        </p:spPr>
        <p:txBody>
          <a:bodyPr/>
          <a:lstStyle/>
          <a:p>
            <a:pPr algn="l"/>
            <a:r>
              <a:rPr lang="en-US" b="1" dirty="0"/>
              <a:t>NEXT Training Session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063" y="4239408"/>
            <a:ext cx="7074749" cy="1955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dirty="0"/>
              <a:t>Northwestern Career Advancement</a:t>
            </a:r>
            <a:endParaRPr lang="en-US" dirty="0"/>
          </a:p>
          <a:p>
            <a:pPr algn="r"/>
            <a:r>
              <a:rPr lang="en-US" sz="2800" dirty="0"/>
              <a:t>Northwestern Alumni Association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8C506-1260-41F9-873B-CA96BAF7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84" y="329466"/>
            <a:ext cx="5562810" cy="11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Additional Things to Consider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ea typeface="ＭＳ Ｐゴシック"/>
              </a:rPr>
              <a:t>Having a notepad and pen </a:t>
            </a:r>
            <a:endParaRPr lang="en-US" dirty="0">
              <a:ea typeface="ＭＳ Ｐゴシック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/>
              </a:rPr>
              <a:t>   nearby to take notes</a:t>
            </a:r>
            <a:endParaRPr lang="en-US" dirty="0">
              <a:ea typeface="ＭＳ Ｐゴシック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Resume for review (optional)</a:t>
            </a: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Make sure your phone and other devices are on silent so that notifications are not disrupting the session</a:t>
            </a: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Plans for your break time to decompress from the work environment</a:t>
            </a:r>
          </a:p>
        </p:txBody>
      </p:sp>
      <p:pic>
        <p:nvPicPr>
          <p:cNvPr id="3" name="Picture 3" descr="Application, icon&#10;&#10;Description automatically generated">
            <a:extLst>
              <a:ext uri="{FF2B5EF4-FFF2-40B4-BE49-F238E27FC236}">
                <a16:creationId xmlns:a16="http://schemas.microsoft.com/office/drawing/2014/main" id="{03794C39-8C4E-49D8-B113-2784DCB25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547" y="1601206"/>
            <a:ext cx="1601975" cy="15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dirty="0">
                <a:ea typeface="굴림" pitchFamily="34" charset="-127"/>
              </a:rPr>
              <a:t>Dress Code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73283D-B5B4-29DC-AC89-CA51F7FF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050"/>
            <a:ext cx="8229600" cy="4525963"/>
          </a:xfrm>
        </p:spPr>
        <p:txBody>
          <a:bodyPr/>
          <a:lstStyle/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3200" dirty="0">
                <a:solidFill>
                  <a:prstClr val="black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An externship is still an opportunity to </a:t>
            </a:r>
            <a:r>
              <a:rPr lang="en-US" altLang="ko-KR" sz="3200" dirty="0">
                <a:solidFill>
                  <a:prstClr val="black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make an impression on your host and their organization, whether virtual or in-person</a:t>
            </a:r>
            <a:endParaRPr kumimoji="0" lang="en-US" altLang="ko-KR" sz="3200" dirty="0">
              <a:solidFill>
                <a:prstClr val="black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3200" dirty="0">
                <a:solidFill>
                  <a:prstClr val="black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If the attire is business professional and you do not own a suit, ask about the possibility of wearing a variation or what is needed depending on the agenda of the externship day</a:t>
            </a:r>
          </a:p>
        </p:txBody>
      </p:sp>
    </p:spTree>
    <p:extLst>
      <p:ext uri="{BB962C8B-B14F-4D97-AF65-F5344CB8AC3E}">
        <p14:creationId xmlns:p14="http://schemas.microsoft.com/office/powerpoint/2010/main" val="81406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Business Casual vs. Business Professional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85" y="1174943"/>
            <a:ext cx="4333795" cy="51814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21659" y="3189249"/>
            <a:ext cx="266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*More information 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NCA’s website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Preparing for Your Externship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ea typeface="ＭＳ Ｐゴシック" pitchFamily="-97" charset="-128"/>
              </a:rPr>
              <a:t>Learn about the industry and the company prior to your scheduled day: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dirty="0">
                <a:ea typeface="ＭＳ Ｐゴシック" pitchFamily="-97" charset="-128"/>
              </a:rPr>
              <a:t>Industry: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do people do in this industry?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are its functional areas?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kind of skill sets are expected?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are the current trends in this industry?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dirty="0">
                <a:ea typeface="ＭＳ Ｐゴシック" pitchFamily="-97" charset="-128"/>
              </a:rPr>
              <a:t>Company: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is their mission/purpose?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are their philosophies and core values?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What is their reputation with clients/customers?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Has the company been in the news lately?</a:t>
            </a:r>
          </a:p>
          <a:p>
            <a:pPr lvl="2" eaLnBrk="1" fontAlgn="auto" hangingPunct="1">
              <a:spcAft>
                <a:spcPts val="0"/>
              </a:spcAft>
              <a:buFont typeface="Monotype Sorts" charset="2"/>
              <a:buNone/>
              <a:defRPr/>
            </a:pPr>
            <a:endParaRPr lang="en-US" altLang="en-US" dirty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89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Resources for Research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Company Website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600" dirty="0">
                <a:ea typeface="ＭＳ Ｐゴシック" pitchFamily="-97" charset="-128"/>
              </a:rPr>
              <a:t>About Us, PR Releases, Media, etc. for recent news about the organization 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LinkedIn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</a:rPr>
              <a:t>Glassdoor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itchFamily="34" charset="-128"/>
                <a:hlinkClick r:id="rId3"/>
              </a:rPr>
              <a:t>Firsthand</a:t>
            </a:r>
            <a:r>
              <a:rPr lang="en-US" altLang="en-US" dirty="0">
                <a:ea typeface="ＭＳ Ｐゴシック" pitchFamily="34" charset="-128"/>
              </a:rPr>
              <a:t> 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898139" y="3429000"/>
            <a:ext cx="5572125" cy="1552575"/>
          </a:xfrm>
          <a:prstGeom prst="leftArrowCallout">
            <a:avLst>
              <a:gd name="adj1" fmla="val 25000"/>
              <a:gd name="adj2" fmla="val 25000"/>
              <a:gd name="adj3" fmla="val 64815"/>
              <a:gd name="adj4" fmla="val 66667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520063"/>
                </a:solidFill>
                <a:latin typeface="Arial" charset="0"/>
              </a:rPr>
              <a:t>Access through NCA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520063"/>
                </a:solidFill>
                <a:latin typeface="Arial" charset="0"/>
              </a:rPr>
              <a:t>Website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520063"/>
                </a:solidFill>
                <a:latin typeface="Arial" charset="0"/>
                <a:hlinkClick r:id="rId4"/>
              </a:rPr>
              <a:t>Resources for career research and prep</a:t>
            </a:r>
            <a:r>
              <a:rPr lang="en-US" altLang="en-US" sz="1400" b="1" dirty="0">
                <a:solidFill>
                  <a:srgbClr val="520063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46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Create a Plan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8"/>
            <a:ext cx="8420793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dirty="0">
                <a:ea typeface="ＭＳ Ｐゴシック" pitchFamily="34" charset="-128"/>
              </a:rPr>
              <a:t>Set goals and expectations with your alumni host</a:t>
            </a:r>
          </a:p>
          <a:p>
            <a:pPr eaLnBrk="1" hangingPunct="1"/>
            <a:r>
              <a:rPr lang="en-US" altLang="en-US" sz="3000" dirty="0">
                <a:ea typeface="ＭＳ Ｐゴシック" pitchFamily="34" charset="-128"/>
              </a:rPr>
              <a:t>What questions do you want to have answered by the time you finish the day?</a:t>
            </a:r>
          </a:p>
          <a:p>
            <a:pPr eaLnBrk="1" hangingPunct="1"/>
            <a:r>
              <a:rPr lang="en-US" altLang="en-US" sz="3000" dirty="0">
                <a:ea typeface="ＭＳ Ｐゴシック" pitchFamily="34" charset="-128"/>
              </a:rPr>
              <a:t>Ideas on how to use your time:</a:t>
            </a:r>
          </a:p>
          <a:p>
            <a:pPr lvl="1" eaLnBrk="1" hangingPunct="1"/>
            <a:r>
              <a:rPr lang="en-US" altLang="en-US" sz="2600" dirty="0">
                <a:ea typeface="ＭＳ Ｐゴシック" pitchFamily="34" charset="-128"/>
              </a:rPr>
              <a:t>Request a virtual or in-person tour if alum is on site</a:t>
            </a:r>
          </a:p>
          <a:p>
            <a:pPr lvl="1" eaLnBrk="1" hangingPunct="1"/>
            <a:r>
              <a:rPr lang="en-US" altLang="en-US" sz="2600" dirty="0">
                <a:ea typeface="ＭＳ Ｐゴシック" pitchFamily="34" charset="-128"/>
              </a:rPr>
              <a:t>Sit in on a meeting</a:t>
            </a:r>
          </a:p>
          <a:p>
            <a:pPr lvl="1" eaLnBrk="1" hangingPunct="1"/>
            <a:r>
              <a:rPr lang="en-US" altLang="en-US" sz="2600" dirty="0">
                <a:ea typeface="ＭＳ Ｐゴシック" pitchFamily="34" charset="-128"/>
              </a:rPr>
              <a:t>Watch your host “in action”</a:t>
            </a:r>
          </a:p>
          <a:p>
            <a:pPr lvl="1" eaLnBrk="1" hangingPunct="1"/>
            <a:r>
              <a:rPr lang="en-US" altLang="en-US" sz="2600" dirty="0">
                <a:ea typeface="ＭＳ Ｐゴシック" pitchFamily="34" charset="-128"/>
              </a:rPr>
              <a:t>Meet with other individuals</a:t>
            </a:r>
          </a:p>
          <a:p>
            <a:pPr lvl="1" eaLnBrk="1" hangingPunct="1"/>
            <a:r>
              <a:rPr lang="en-US" altLang="en-US" sz="2600" dirty="0">
                <a:ea typeface="ＭＳ Ｐゴシック" pitchFamily="34" charset="-128"/>
              </a:rPr>
              <a:t>Ask your host to review your resume</a:t>
            </a:r>
          </a:p>
          <a:p>
            <a:pPr lvl="1"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18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/>
          <a:lstStyle/>
          <a:p>
            <a:r>
              <a:rPr lang="en-US" dirty="0"/>
              <a:t>Sample Externship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41419F1-CB6F-4767-84B4-A644DF8880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0013"/>
            <a:ext cx="8531683" cy="46936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Monotype Sorts" charset="0"/>
              <a:buNone/>
            </a:pPr>
            <a:r>
              <a:rPr lang="en-US" altLang="ja-JP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Sample Agenda:</a:t>
            </a:r>
            <a:br>
              <a:rPr lang="en-US" altLang="ja-JP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u="sng" dirty="0">
                <a:effectLst/>
                <a:ea typeface="Calibri" panose="020F0502020204030204" pitchFamily="34" charset="0"/>
                <a:cs typeface="Times New Roman"/>
              </a:rPr>
              <a:t>Time:</a:t>
            </a:r>
            <a:r>
              <a:rPr lang="en-US" sz="1800" b="1" dirty="0">
                <a:ea typeface="Calibri" panose="020F0502020204030204" pitchFamily="34" charset="0"/>
                <a:cs typeface="Times New Roman"/>
              </a:rPr>
              <a:t>                                  	</a:t>
            </a:r>
            <a:r>
              <a:rPr lang="en-US" sz="1800" b="1" u="sng" dirty="0">
                <a:effectLst/>
                <a:ea typeface="Calibri" panose="020F0502020204030204" pitchFamily="34" charset="0"/>
                <a:cs typeface="Times New Roman"/>
              </a:rPr>
              <a:t>Name/Location:</a:t>
            </a:r>
            <a:endParaRPr lang="en-US" sz="1800" dirty="0">
              <a:effectLst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ea typeface="Calibri" panose="020F0502020204030204" pitchFamily="34" charset="0"/>
                <a:cs typeface="Times New Roman"/>
              </a:rPr>
              <a:t>9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:00 AM – 9:30 </a:t>
            </a:r>
            <a:r>
              <a:rPr lang="en-US" sz="1600" dirty="0">
                <a:ea typeface="Calibri" panose="020F0502020204030204" pitchFamily="34" charset="0"/>
                <a:cs typeface="Times New Roman"/>
              </a:rPr>
              <a:t>AM			Welcome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 and walking tour of organization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9:30 AM – 10:00 </a:t>
            </a:r>
            <a:r>
              <a:rPr lang="en-US" sz="1600" dirty="0">
                <a:ea typeface="Calibri" panose="020F0502020204030204" pitchFamily="34" charset="0"/>
                <a:cs typeface="Times New Roman"/>
              </a:rPr>
              <a:t>AM                	Get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 to know each other and chat about career goals and NU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Calibri" panose="020F0502020204030204" pitchFamily="34" charset="0"/>
                <a:cs typeface="Times New Roman"/>
              </a:rPr>
              <a:t>10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:00 AM – 10:30 AM			BREAK (restroom, coffee, step outside, etc.)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10:30 AM – 11:30 AM			Join host’s team meeting to learn about current projects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11:30 AM – 12:00 </a:t>
            </a:r>
            <a:r>
              <a:rPr lang="en-US" sz="1600" dirty="0">
                <a:ea typeface="Calibri" panose="020F0502020204030204" pitchFamily="34" charset="0"/>
                <a:cs typeface="Times New Roman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M			Debrief team meeting and client expectation and goals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12:00 </a:t>
            </a:r>
            <a:r>
              <a:rPr lang="en-US" sz="1600" dirty="0">
                <a:ea typeface="Calibri" panose="020F0502020204030204" pitchFamily="34" charset="0"/>
                <a:cs typeface="Times New Roman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M – 1:00 </a:t>
            </a:r>
            <a:r>
              <a:rPr lang="en-US" sz="1600" dirty="0">
                <a:ea typeface="Calibri" panose="020F0502020204030204" pitchFamily="34" charset="0"/>
                <a:cs typeface="Times New Roman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/>
              </a:rPr>
              <a:t>M			LUNCH</a:t>
            </a:r>
            <a:endParaRPr lang="en-US" sz="1600" dirty="0"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Times New Roman"/>
              </a:rPr>
              <a:t>1:00 PM – 2:00 PM			Resume review, industry trends, and hiring practices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Times New Roman"/>
              </a:rPr>
              <a:t>2:00 PM – 3:00 PM			Meeting with host’s colleague in another department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Times New Roman"/>
              </a:rPr>
              <a:t>3:00 PM – 3:30 PM			Meeting with HR to learn about roles and company specifics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3:30 PM – 4:30 PM			Additional questions, how to stay in touch, and wrap up</a:t>
            </a:r>
          </a:p>
        </p:txBody>
      </p:sp>
    </p:spTree>
    <p:extLst>
      <p:ext uri="{BB962C8B-B14F-4D97-AF65-F5344CB8AC3E}">
        <p14:creationId xmlns:p14="http://schemas.microsoft.com/office/powerpoint/2010/main" val="426362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274638"/>
            <a:ext cx="89058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Potential Questions to Ask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991600" cy="5029200"/>
          </a:xfrm>
        </p:spPr>
        <p:txBody>
          <a:bodyPr/>
          <a:lstStyle/>
          <a:p>
            <a:endParaRPr lang="en-US" altLang="en-US" sz="20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3884"/>
              </p:ext>
            </p:extLst>
          </p:nvPr>
        </p:nvGraphicFramePr>
        <p:xfrm>
          <a:off x="0" y="1436256"/>
          <a:ext cx="9144000" cy="511016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Sample Goals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9009" marR="79009" marT="39511" marB="3951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Sample Questions</a:t>
                      </a:r>
                      <a:endParaRPr lang="en-U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9009" marR="79009" marT="39511" marB="395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 explore career fit</a:t>
                      </a:r>
                      <a:endParaRPr lang="en-US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9009" marR="79009" marT="39511" marB="39511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How did you decide on this career?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How does this career fit your interests, values, and skills?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are your primary responsibilities?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skills are most important for success?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kind of person does well in this industry/company? </a:t>
                      </a:r>
                      <a:endParaRPr lang="en-US" sz="13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009" marR="79009" marT="39511" marB="395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 prepare for a career in a specific industry</a:t>
                      </a:r>
                      <a:endParaRPr lang="en-US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9009" marR="79009" marT="39511" marB="39511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How did your time at NU (inside and outside the classroom) prepare you for this field?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are some challenges to working in this industry?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experiences should I engage in to be better prepared for this industry?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How is this field/industry changing?</a:t>
                      </a:r>
                      <a:endParaRPr lang="en-US" sz="13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009" marR="79009" marT="39511" marB="395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 learn about</a:t>
                      </a:r>
                      <a:r>
                        <a:rPr lang="en-US" sz="1600" b="1" baseline="0" dirty="0">
                          <a:effectLst/>
                        </a:rPr>
                        <a:t> a </a:t>
                      </a:r>
                      <a:r>
                        <a:rPr lang="en-US" sz="1600" b="1" baseline="0">
                          <a:effectLst/>
                        </a:rPr>
                        <a:t>specific</a:t>
                      </a:r>
                      <a:r>
                        <a:rPr lang="en-US" sz="1600" b="1">
                          <a:effectLst/>
                        </a:rPr>
                        <a:t> company</a:t>
                      </a:r>
                      <a:endParaRPr lang="en-US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9009" marR="79009" marT="39511" marB="39511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It seems that every organization has its own personality.  How would you characterize yours?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do you like most/least about working for this company?</a:t>
                      </a:r>
                      <a:endParaRPr lang="en-US" sz="13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009" marR="79009" marT="39511" marB="395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 learn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internship/job strategies</a:t>
                      </a:r>
                      <a:endParaRPr lang="en-US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9009" marR="79009" marT="39511" marB="39511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are methods and resources for getting internships/jobs in this industry/company?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What resources would you recommend I use to find an internship/job in this industry?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350" dirty="0">
                          <a:effectLst/>
                        </a:rPr>
                        <a:t>Who else would you recommend I talk with about employment in this industry/company?</a:t>
                      </a:r>
                      <a:endParaRPr lang="en-US" sz="13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009" marR="79009" marT="39511" marB="395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77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13DA25F1-AB2C-40A6-9B27-E0EBBD2A3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26290"/>
            <a:ext cx="2028825" cy="20193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Networking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8749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800" b="1" dirty="0">
                <a:ea typeface="ＭＳ Ｐゴシック" pitchFamily="34" charset="-128"/>
              </a:rPr>
              <a:t>What is it?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Established professional or personal connections with others</a:t>
            </a:r>
          </a:p>
          <a:p>
            <a:r>
              <a:rPr lang="en-US" altLang="en-US" sz="2800" b="1" dirty="0">
                <a:ea typeface="ＭＳ Ｐゴシック" pitchFamily="34" charset="-128"/>
              </a:rPr>
              <a:t>Why do we do it?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To develop a mutual support system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To tap into a hidden employment market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To interact with people who are members of your target field</a:t>
            </a:r>
          </a:p>
          <a:p>
            <a:pPr lvl="1" eaLnBrk="1" hangingPunct="1"/>
            <a:r>
              <a:rPr lang="en-US" altLang="en-US" sz="2400" dirty="0">
                <a:ea typeface="ＭＳ Ｐゴシック" pitchFamily="34" charset="-128"/>
              </a:rPr>
              <a:t>To explore career options</a:t>
            </a:r>
          </a:p>
          <a:p>
            <a:pPr lvl="1"/>
            <a:r>
              <a:rPr lang="en-US" altLang="en-US" sz="2400" dirty="0">
                <a:ea typeface="ＭＳ Ｐゴシック"/>
              </a:rPr>
              <a:t>To market yourself to potential employers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3454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Networking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74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800" b="1" dirty="0">
                <a:ea typeface="ＭＳ Ｐゴシック" pitchFamily="34" charset="-128"/>
              </a:rPr>
              <a:t>Do: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Listen and take notes (have something to take notes on; laptop, notebook, etc.)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Guide the flow of conversation by using your goals and prepared questions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Ask for referrals to other people in the field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800" b="1" dirty="0">
                <a:ea typeface="ＭＳ Ｐゴシック" pitchFamily="34" charset="-128"/>
              </a:rPr>
              <a:t>Don’t: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Ask for a job or internship 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Engage in negative conversations, gossip, or share unrelated information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Act uninterested. Be aware of nonverbal behavior. 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Be afraid to ask questions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36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1FF39CD9-7151-4F91-B904-F2BEE047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00" y="945703"/>
            <a:ext cx="2226290" cy="126774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Definition and Expectations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3610" y="1600200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/>
            <a:r>
              <a:rPr lang="en-US" altLang="en-US" sz="3000" b="1" dirty="0">
                <a:ea typeface="ＭＳ Ｐゴシック"/>
              </a:rPr>
              <a:t>What is an Externship?</a:t>
            </a:r>
          </a:p>
          <a:p>
            <a:pPr lvl="1"/>
            <a:r>
              <a:rPr lang="en-US" altLang="en-US" sz="2600" dirty="0">
                <a:ea typeface="ＭＳ Ｐゴシック"/>
              </a:rPr>
              <a:t>An opportunity to interact with and observe a professional in a career you might be interested in pursuing.</a:t>
            </a:r>
            <a:endParaRPr lang="en-US" dirty="0"/>
          </a:p>
          <a:p>
            <a:pPr eaLnBrk="1" hangingPunct="1"/>
            <a:r>
              <a:rPr lang="en-US" altLang="en-US" sz="3000" b="1" dirty="0">
                <a:ea typeface="ＭＳ Ｐゴシック"/>
              </a:rPr>
              <a:t>How long is an Externship?</a:t>
            </a:r>
          </a:p>
          <a:p>
            <a:pPr lvl="1"/>
            <a:r>
              <a:rPr lang="en-US" altLang="en-US" sz="2600" dirty="0">
                <a:ea typeface="ＭＳ Ｐゴシック"/>
              </a:rPr>
              <a:t>Typically, </a:t>
            </a:r>
            <a:r>
              <a:rPr lang="en-US" altLang="en-US" sz="2600" b="1" dirty="0">
                <a:ea typeface="ＭＳ Ｐゴシック"/>
              </a:rPr>
              <a:t>one day</a:t>
            </a:r>
            <a:r>
              <a:rPr lang="en-US" altLang="en-US" sz="2600" dirty="0">
                <a:ea typeface="ＭＳ Ｐゴシック"/>
              </a:rPr>
              <a:t>, though this can be negotiated between you and your alumni host. </a:t>
            </a:r>
            <a:endParaRPr lang="en-US" altLang="en-US" sz="260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3000" b="1" dirty="0">
                <a:ea typeface="ＭＳ Ｐゴシック"/>
              </a:rPr>
              <a:t>What can I expect from an Externship?</a:t>
            </a:r>
          </a:p>
          <a:p>
            <a:pPr lvl="1" eaLnBrk="1" hangingPunct="1"/>
            <a:r>
              <a:rPr lang="en-US" altLang="en-US" sz="2600" dirty="0">
                <a:ea typeface="ＭＳ Ｐゴシック"/>
              </a:rPr>
              <a:t>To gain experience and knowledge through observing and speaking with the host employer in their work environment (virtual or in-person).</a:t>
            </a:r>
          </a:p>
          <a:p>
            <a:pPr lvl="1"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0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olorful, different, many, large&#10;&#10;Description automatically generated">
            <a:extLst>
              <a:ext uri="{FF2B5EF4-FFF2-40B4-BE49-F238E27FC236}">
                <a16:creationId xmlns:a16="http://schemas.microsoft.com/office/drawing/2014/main" id="{5C887C34-C791-43A1-B6D0-3FDC5CBCD2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6718143" y="2467431"/>
            <a:ext cx="1968657" cy="2339599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Develop Your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34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defRPr/>
            </a:pPr>
            <a:r>
              <a:rPr lang="en-US" altLang="en-US" sz="2600" b="1" dirty="0">
                <a:ea typeface="ＭＳ Ｐゴシック" pitchFamily="34" charset="-128"/>
              </a:rPr>
              <a:t>Professional Story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Offers information that allows someone to connect with you over a shared interest or experience. Be p</a:t>
            </a:r>
            <a:r>
              <a:rPr lang="en-US" altLang="en-US" sz="2400" dirty="0">
                <a:ea typeface="ＭＳ Ｐゴシック" pitchFamily="34" charset="-128"/>
              </a:rPr>
              <a:t>repared to talk about yourself by developing a 30 second story</a:t>
            </a:r>
            <a:endParaRPr lang="en-US" sz="2400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altLang="en-US" sz="2600" b="1" dirty="0">
                <a:ea typeface="ＭＳ Ｐゴシック" pitchFamily="34" charset="-128"/>
              </a:rPr>
              <a:t>How to do it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itchFamily="34" charset="-128"/>
              </a:rPr>
              <a:t>Create a brief introduction to who you are </a:t>
            </a:r>
            <a:endParaRPr lang="en-US" sz="2400" dirty="0">
              <a:ea typeface="ＭＳ Ｐゴシック" pitchFamily="34" charset="-128"/>
            </a:endParaRPr>
          </a:p>
          <a:p>
            <a:pPr lvl="2">
              <a:defRPr/>
            </a:pPr>
            <a:r>
              <a:rPr lang="en-US" sz="2200" dirty="0">
                <a:ea typeface="ＭＳ Ｐゴシック" pitchFamily="34" charset="-128"/>
              </a:rPr>
              <a:t>Offer a few key facts designed to generate a conversation allowing someone to get to know you. </a:t>
            </a:r>
            <a:endParaRPr lang="en-US" altLang="en-US" sz="2200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en-US" sz="2400" dirty="0">
                <a:ea typeface="ＭＳ Ｐゴシック" pitchFamily="34" charset="-128"/>
              </a:rPr>
              <a:t>Highlight strengths</a:t>
            </a:r>
          </a:p>
          <a:p>
            <a:pPr lvl="2">
              <a:defRPr/>
            </a:pPr>
            <a:r>
              <a:rPr lang="en-US" altLang="en-US" sz="2200" dirty="0">
                <a:ea typeface="ＭＳ Ｐゴシック" pitchFamily="34" charset="-128"/>
              </a:rPr>
              <a:t>Examples of what you enjoy or have become good at (from student activities, class, past or current internships)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itchFamily="34" charset="-128"/>
              </a:rPr>
              <a:t>What have you learned from self-evaluation?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2000" dirty="0"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0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During the Externship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4788"/>
            <a:ext cx="8229600" cy="4743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/>
              </a:rPr>
              <a:t>Be enthusiastic, polite, inquisitive, and energetic</a:t>
            </a:r>
          </a:p>
          <a:p>
            <a:pPr eaLnBrk="1" hangingPunct="1"/>
            <a:r>
              <a:rPr lang="en-US" altLang="en-US" sz="2800" dirty="0">
                <a:ea typeface="ＭＳ Ｐゴシック"/>
              </a:rPr>
              <a:t>Take notes: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itchFamily="34" charset="-128"/>
              </a:rPr>
              <a:t>Write down questions you have throughout the day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itchFamily="34" charset="-128"/>
              </a:rPr>
              <a:t>Think of what you want to add to your resume about this experience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itchFamily="34" charset="-128"/>
              </a:rPr>
              <a:t>Brainstorm ways to stay connected to your host based on the conversations you are having and things you can connect on after the externship</a:t>
            </a:r>
          </a:p>
          <a:p>
            <a:r>
              <a:rPr lang="en-US" altLang="en-US" sz="2800" dirty="0">
                <a:ea typeface="ＭＳ Ｐゴシック"/>
              </a:rPr>
              <a:t>Avoid using your phone during the externship so you can stay engaged during the experience</a:t>
            </a:r>
          </a:p>
        </p:txBody>
      </p:sp>
    </p:spTree>
    <p:extLst>
      <p:ext uri="{BB962C8B-B14F-4D97-AF65-F5344CB8AC3E}">
        <p14:creationId xmlns:p14="http://schemas.microsoft.com/office/powerpoint/2010/main" val="172339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After Your Externship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41921"/>
            <a:ext cx="8686800" cy="35637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ea typeface="ＭＳ Ｐゴシック"/>
              </a:rPr>
              <a:t>Confirm that all milestones have been completed in the platform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ea typeface="ＭＳ Ｐゴシック"/>
              </a:rPr>
              <a:t>Complete the required survey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ea typeface="ＭＳ Ｐゴシック"/>
              </a:rPr>
              <a:t>Ask for contact information (“Do you mind if I have your email in case I think of any more questions?”)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ea typeface="ＭＳ Ｐゴシック"/>
              </a:rPr>
              <a:t>Follow up with a thank you email within 48 hours 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ea typeface="ＭＳ Ｐゴシック"/>
              </a:rPr>
              <a:t>Write down what you learned about the industry, job and/or company and how it fits (or doesn’t) with your interests, values and skills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ea typeface="ＭＳ Ｐゴシック"/>
              </a:rPr>
              <a:t>Add your experience to your resume: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buFont typeface="Monotype Sorts" charset="2"/>
              <a:buNone/>
            </a:pPr>
            <a:endParaRPr lang="en-US" altLang="en-US" sz="2000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528" y="4629986"/>
            <a:ext cx="6908966" cy="18374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charset="2"/>
              <a:buNone/>
              <a:defRPr/>
            </a:pPr>
            <a:r>
              <a:rPr lang="en-US" altLang="en-US" dirty="0">
                <a:ea typeface="ＭＳ Ｐゴシック" pitchFamily="-97" charset="-128"/>
              </a:rPr>
              <a:t>EXPERIENCE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charset="2"/>
              <a:buNone/>
              <a:defRPr/>
            </a:pPr>
            <a:r>
              <a:rPr lang="en-US" altLang="en-US" dirty="0">
                <a:ea typeface="ＭＳ Ｐゴシック" pitchFamily="-97" charset="-128"/>
              </a:rPr>
              <a:t>NBC News, New York, NY March, 2024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charset="2"/>
              <a:buNone/>
              <a:defRPr/>
            </a:pPr>
            <a:r>
              <a:rPr lang="en-US" altLang="en-US" i="1" dirty="0">
                <a:ea typeface="ＭＳ Ｐゴシック" pitchFamily="-97" charset="-128"/>
              </a:rPr>
              <a:t>Extern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Shadowed Senior Producer to increase knowledge of national news show production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-97" charset="-128"/>
              </a:rPr>
              <a:t>Learned job functions and responsibilities of staff integral to production</a:t>
            </a:r>
            <a:endParaRPr lang="en-US" altLang="en-US" sz="1400" dirty="0">
              <a:ea typeface="ＭＳ Ｐゴシック" pitchFamily="-97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447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After your Externship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53232"/>
            <a:ext cx="8229600" cy="5178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Maintain your relationship with your new networking contact(s)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Set up new contact meetings for additional informational interviews (using </a:t>
            </a:r>
            <a:r>
              <a:rPr lang="en-US" altLang="en-US" sz="2800" dirty="0">
                <a:ea typeface="ＭＳ Ｐゴシック" pitchFamily="34" charset="-128"/>
                <a:hlinkClick r:id="rId3"/>
              </a:rPr>
              <a:t>LinkedIn</a:t>
            </a:r>
            <a:r>
              <a:rPr lang="en-US" altLang="en-US" sz="2800" dirty="0">
                <a:ea typeface="ＭＳ Ｐゴシック" pitchFamily="34" charset="-128"/>
              </a:rPr>
              <a:t> &amp; </a:t>
            </a:r>
            <a:r>
              <a:rPr lang="en-US" altLang="en-US" sz="2800" dirty="0">
                <a:ea typeface="ＭＳ Ｐゴシック" pitchFamily="34" charset="-128"/>
                <a:hlinkClick r:id="rId4"/>
              </a:rPr>
              <a:t>Our Northwestern</a:t>
            </a:r>
            <a:r>
              <a:rPr lang="en-US" altLang="en-US" sz="2800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Connect with NCA for help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</a:rPr>
              <a:t>Further career exploration and self assessment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</a:rPr>
              <a:t>Resume/cover letter reviews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</a:rPr>
              <a:t>Internship and full-time job resources and search strategies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itchFamily="34" charset="-128"/>
              </a:rPr>
              <a:t>Connect with NAA: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</a:rPr>
              <a:t>Join the Northwestern Network Mentorship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itchFamily="34" charset="-128"/>
              </a:rPr>
              <a:t>Attend webinars and other events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200" dirty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092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Alumni Quotes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200" dirty="0">
                <a:ea typeface="ＭＳ Ｐゴシック" pitchFamily="-97" charset="-128"/>
              </a:rPr>
              <a:t>	When asked </a:t>
            </a:r>
            <a:r>
              <a:rPr lang="en-US" altLang="en-US" sz="2200" b="1" dirty="0">
                <a:ea typeface="ＭＳ Ｐゴシック" pitchFamily="-97" charset="-128"/>
              </a:rPr>
              <a:t>What did you enjoy most about the externship program?</a:t>
            </a:r>
            <a:r>
              <a:rPr lang="en-US" altLang="en-US" sz="2200" dirty="0">
                <a:ea typeface="ＭＳ Ｐゴシック" pitchFamily="-97" charset="-128"/>
              </a:rPr>
              <a:t> alumni replied: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400" dirty="0">
              <a:ea typeface="ＭＳ Ｐゴシック" pitchFamily="-97" charset="-128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200" dirty="0">
                <a:ea typeface="ＭＳ Ｐゴシック" pitchFamily="-97" charset="-128"/>
              </a:rPr>
              <a:t>“The chance to help out a fellow Wildcat. I also really appreciate that she spent a good deal of time researching so that she could ask great questions.”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400" dirty="0">
              <a:ea typeface="ＭＳ Ｐゴシック" pitchFamily="-97" charset="-128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200" dirty="0">
                <a:ea typeface="ＭＳ Ｐゴシック" pitchFamily="-97" charset="-128"/>
              </a:rPr>
              <a:t>“It was fantastic to interact with a student interested in my field and provide her as many ‘legs up’ as I could.”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400" dirty="0">
              <a:ea typeface="ＭＳ Ｐゴシック" pitchFamily="-97" charset="-128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200" dirty="0">
                <a:ea typeface="ＭＳ Ｐゴシック" pitchFamily="-97" charset="-128"/>
              </a:rPr>
              <a:t>“The opportunity to underscore the value of the NU alumni network to existing students.”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53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4775" y="594127"/>
            <a:ext cx="903922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Optional Social Media</a:t>
            </a:r>
            <a:br>
              <a:rPr lang="en-US" altLang="en-US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35833"/>
            <a:ext cx="5008880" cy="47529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Use our #WhatsNEXTNU26 when mentioning your externship on social media</a:t>
            </a:r>
            <a:endParaRPr lang="en-US" sz="1400" dirty="0"/>
          </a:p>
          <a:p>
            <a:pPr lvl="1"/>
            <a:r>
              <a:rPr lang="en-US" sz="2000" dirty="0"/>
              <a:t>We would love to see the amazing connections that are being made between you and your alumni hosts</a:t>
            </a:r>
          </a:p>
          <a:p>
            <a:pPr marL="457200" lvl="1" indent="0">
              <a:buNone/>
            </a:pPr>
            <a:endParaRPr lang="en-US" sz="2000" dirty="0"/>
          </a:p>
          <a:p>
            <a:pPr lvl="0"/>
            <a:r>
              <a:rPr lang="en-US" sz="2300" dirty="0"/>
              <a:t>Find NCA at @NUCareerAdvance and NAA at @NorthwesternAlumni on Facebook, Instagram and Twitter. Tag us!</a:t>
            </a:r>
          </a:p>
          <a:p>
            <a:pPr marL="0" indent="0">
              <a:buNone/>
            </a:pPr>
            <a:endParaRPr lang="en-US" dirty="0"/>
          </a:p>
          <a:p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3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41E4B3C5-AB05-4C2F-8F0A-0ED27688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45" y="1832881"/>
            <a:ext cx="2968841" cy="31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1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Other Important Information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08113"/>
            <a:ext cx="82296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ea typeface="ＭＳ Ｐゴシック" pitchFamily="-97" charset="-128"/>
              </a:rPr>
              <a:t>It Can't Be Repeated Enough: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00" dirty="0">
                <a:ea typeface="ＭＳ Ｐゴシック" pitchFamily="-97" charset="-128"/>
              </a:rPr>
              <a:t>You are representing Northwestern University during your externship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00" dirty="0">
                <a:ea typeface="ＭＳ Ｐゴシック" pitchFamily="-97" charset="-128"/>
              </a:rPr>
              <a:t>Remember to be appreciative of your host 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00" dirty="0">
                <a:ea typeface="ＭＳ Ｐゴシック"/>
              </a:rPr>
              <a:t>If you have any questions, concerns, or issues that arise at any point, please contact us: </a:t>
            </a:r>
            <a:r>
              <a:rPr lang="en-US" sz="2400" u="sng" dirty="0">
                <a:hlinkClick r:id="rId3"/>
              </a:rPr>
              <a:t>next.student@northwestern.edu</a:t>
            </a:r>
            <a:endParaRPr lang="en-US" sz="2400" dirty="0">
              <a:ea typeface="ＭＳ Ｐゴシック" pitchFamily="-97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00" dirty="0">
                <a:ea typeface="ＭＳ Ｐゴシック" pitchFamily="-97" charset="-128"/>
              </a:rPr>
              <a:t>After the externship, there is no future obligation of any kind, by either the alumni host or the student.  </a:t>
            </a:r>
          </a:p>
          <a:p>
            <a:pPr marL="457200" lvl="1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ＭＳ Ｐゴシック" pitchFamily="-97" charset="-128"/>
                <a:cs typeface="Arial" panose="020B0604020202020204" pitchFamily="34" charset="0"/>
              </a:rPr>
              <a:t>Have fun!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5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dirty="0"/>
              <a:t>By participating in NEXT you will be able to:</a:t>
            </a:r>
          </a:p>
          <a:p>
            <a:pPr marL="746125" indent="-514350">
              <a:buFont typeface="+mj-lt"/>
              <a:buAutoNum type="arabicPeriod"/>
              <a:defRPr/>
            </a:pPr>
            <a:r>
              <a:rPr lang="en-US" sz="2600" dirty="0"/>
              <a:t>List the typical duties associated with the job of the alumni host you shadow</a:t>
            </a:r>
          </a:p>
          <a:p>
            <a:pPr marL="746125" indent="-514350">
              <a:buFont typeface="+mj-lt"/>
              <a:buAutoNum type="arabicPeriod"/>
              <a:defRPr/>
            </a:pPr>
            <a:r>
              <a:rPr lang="en-US" sz="2600" dirty="0"/>
              <a:t>Describe the skills/qualities needed to be successful in the job you observed</a:t>
            </a:r>
          </a:p>
          <a:p>
            <a:pPr marL="746125" indent="-514350">
              <a:buFont typeface="+mj-lt"/>
              <a:buAutoNum type="arabicPeriod"/>
              <a:defRPr/>
            </a:pPr>
            <a:r>
              <a:rPr lang="en-US" sz="2600" dirty="0"/>
              <a:t>Articulate the advantages and disadvantages of pursuing a career in the industry you learned about through shadowing in the context of your personal skills, interests, and goals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8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017EC02D-D010-495B-824F-8ABB3855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99" y="1844029"/>
            <a:ext cx="1155601" cy="3428704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96240"/>
            <a:ext cx="6705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4000" dirty="0">
                <a:ea typeface="굴림" pitchFamily="34" charset="-127"/>
              </a:rPr>
              <a:t>Logistics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Monotype Sorts" charset="2"/>
              <a:buNone/>
            </a:pPr>
            <a:r>
              <a:rPr lang="en-US" altLang="ko-KR" b="1" dirty="0">
                <a:ea typeface="굴림" pitchFamily="34" charset="-127"/>
              </a:rPr>
              <a:t>By now you should:</a:t>
            </a:r>
            <a:endParaRPr lang="en-US" altLang="ko-KR" sz="1600" b="1" dirty="0">
              <a:ea typeface="굴림" pitchFamily="34" charset="-127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ko-KR" dirty="0">
                <a:ea typeface="굴림" pitchFamily="34" charset="-127"/>
              </a:rPr>
              <a:t>Be matched with an alumni host</a:t>
            </a:r>
          </a:p>
          <a:p>
            <a:pPr eaLnBrk="1" hangingPunct="1"/>
            <a:endParaRPr lang="en-US" altLang="ko-KR" dirty="0">
              <a:ea typeface="굴림" pitchFamily="34" charset="-127"/>
            </a:endParaRPr>
          </a:p>
          <a:p>
            <a:pPr>
              <a:buNone/>
            </a:pPr>
            <a:r>
              <a:rPr lang="en-US" altLang="ko-KR" b="1" dirty="0">
                <a:ea typeface="굴림" pitchFamily="34" charset="-127"/>
              </a:rPr>
              <a:t>By Monday, December 22:</a:t>
            </a:r>
            <a:endParaRPr lang="en-US" altLang="ko-KR" dirty="0">
              <a:ea typeface="굴림" pitchFamily="34" charset="-127"/>
            </a:endParaRPr>
          </a:p>
          <a:p>
            <a:pPr eaLnBrk="1" hangingPunct="1"/>
            <a:r>
              <a:rPr lang="en-US" altLang="ko-KR" dirty="0">
                <a:ea typeface="굴림" pitchFamily="34" charset="-127"/>
              </a:rPr>
              <a:t>Connected with your alumni host</a:t>
            </a:r>
          </a:p>
          <a:p>
            <a:pPr eaLnBrk="1" hangingPunct="1"/>
            <a:endParaRPr lang="en-US" altLang="ko-KR" dirty="0">
              <a:ea typeface="굴림" pitchFamily="34" charset="-127"/>
            </a:endParaRPr>
          </a:p>
          <a:p>
            <a:pPr marL="0" indent="0" eaLnBrk="1" hangingPunct="1">
              <a:buNone/>
            </a:pPr>
            <a:r>
              <a:rPr lang="en-US" altLang="ko-KR" b="1" dirty="0">
                <a:ea typeface="굴림" pitchFamily="34" charset="-127"/>
              </a:rPr>
              <a:t>By the week of February 2:</a:t>
            </a:r>
          </a:p>
          <a:p>
            <a:r>
              <a:rPr lang="en-US" altLang="ko-KR" dirty="0">
                <a:ea typeface="굴림" pitchFamily="34" charset="-127"/>
              </a:rPr>
              <a:t>Scheduled your externship date with your host</a:t>
            </a:r>
          </a:p>
          <a:p>
            <a:pPr eaLnBrk="1" hangingPunct="1">
              <a:buFont typeface="Monotype Sorts" charset="2"/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 eaLnBrk="1" hangingPunct="1">
              <a:buNone/>
            </a:pPr>
            <a:r>
              <a:rPr lang="en-US" altLang="ko-KR" b="1" dirty="0">
                <a:ea typeface="굴림" pitchFamily="34" charset="-127"/>
              </a:rPr>
              <a:t>By early June:</a:t>
            </a:r>
            <a:endParaRPr lang="en-US" altLang="ko-KR" sz="1600" dirty="0">
              <a:ea typeface="굴림" pitchFamily="34" charset="-127"/>
            </a:endParaRPr>
          </a:p>
          <a:p>
            <a:pPr eaLnBrk="1" hangingPunct="1"/>
            <a:r>
              <a:rPr lang="en-US" altLang="ko-KR" dirty="0">
                <a:ea typeface="굴림" pitchFamily="34" charset="-127"/>
              </a:rPr>
              <a:t>Completed your externship</a:t>
            </a:r>
          </a:p>
        </p:txBody>
      </p:sp>
    </p:spTree>
    <p:extLst>
      <p:ext uri="{BB962C8B-B14F-4D97-AF65-F5344CB8AC3E}">
        <p14:creationId xmlns:p14="http://schemas.microsoft.com/office/powerpoint/2010/main" val="25483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Throughout the NEXT experience students will need to check off milestones to show their progress toward completing the experience</a:t>
            </a:r>
          </a:p>
          <a:p>
            <a:pPr lvl="1"/>
            <a:r>
              <a:rPr lang="en-US" dirty="0"/>
              <a:t>Contacted Externship Host</a:t>
            </a:r>
          </a:p>
          <a:p>
            <a:pPr lvl="1"/>
            <a:r>
              <a:rPr lang="en-US" dirty="0"/>
              <a:t>Scheduled Externship Day</a:t>
            </a:r>
          </a:p>
          <a:p>
            <a:pPr lvl="1"/>
            <a:r>
              <a:rPr lang="en-US" dirty="0"/>
              <a:t>Completed Externship Day</a:t>
            </a:r>
          </a:p>
          <a:p>
            <a:r>
              <a:rPr lang="en-US" dirty="0"/>
              <a:t>Survey to follow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44E338DD-2991-4661-A748-11C8BA09B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283" y="3603053"/>
            <a:ext cx="2231571" cy="22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Milestones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06" y="1529150"/>
            <a:ext cx="6106197" cy="4579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09660" y="4750420"/>
            <a:ext cx="2564781" cy="334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4440" y="4441233"/>
            <a:ext cx="168383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alumni host name</a:t>
            </a:r>
          </a:p>
        </p:txBody>
      </p:sp>
    </p:spTree>
    <p:extLst>
      <p:ext uri="{BB962C8B-B14F-4D97-AF65-F5344CB8AC3E}">
        <p14:creationId xmlns:p14="http://schemas.microsoft.com/office/powerpoint/2010/main" val="106129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2" y="21391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8922" y="1638041"/>
            <a:ext cx="1505415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Milestones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51264" y="2099882"/>
            <a:ext cx="1777658" cy="17223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708" y="3243398"/>
            <a:ext cx="4848722" cy="3112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7853" y="4251522"/>
            <a:ext cx="155002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off milestones as you complete them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97873" y="4547354"/>
            <a:ext cx="150541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1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Introductory Email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00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2800" dirty="0">
                <a:ea typeface="ＭＳ Ｐゴシック"/>
              </a:rPr>
              <a:t>Reach out to the alumni host’s email (if available). If not, message in the platform. </a:t>
            </a:r>
          </a:p>
          <a:p>
            <a:pPr lvl="1"/>
            <a:r>
              <a:rPr lang="en-US" altLang="en-US" sz="2400" dirty="0">
                <a:ea typeface="ＭＳ Ｐゴシック"/>
              </a:rPr>
              <a:t>Follow up after a few days if you haven’t heard back</a:t>
            </a:r>
          </a:p>
          <a:p>
            <a:r>
              <a:rPr lang="en-US" altLang="en-US" sz="2800" b="1" dirty="0">
                <a:ea typeface="ＭＳ Ｐゴシック"/>
              </a:rPr>
              <a:t>What to include:</a:t>
            </a:r>
          </a:p>
          <a:p>
            <a:pPr lvl="1"/>
            <a:r>
              <a:rPr lang="en-US" altLang="en-US" sz="2400" dirty="0">
                <a:ea typeface="ＭＳ Ｐゴシック"/>
              </a:rPr>
              <a:t>A thank you to the host for choosing you</a:t>
            </a:r>
          </a:p>
          <a:p>
            <a:pPr lvl="1"/>
            <a:r>
              <a:rPr lang="en-US" altLang="en-US" sz="2400" dirty="0">
                <a:ea typeface="ＭＳ Ｐゴシック"/>
              </a:rPr>
              <a:t>Details about your class year, major, school/college</a:t>
            </a:r>
          </a:p>
          <a:p>
            <a:pPr lvl="1"/>
            <a:r>
              <a:rPr lang="en-US" altLang="en-US" sz="2400" dirty="0">
                <a:ea typeface="ＭＳ Ｐゴシック"/>
              </a:rPr>
              <a:t>1-3 sentences about why you are interested in their company/career</a:t>
            </a:r>
          </a:p>
          <a:p>
            <a:pPr lvl="1"/>
            <a:r>
              <a:rPr lang="en-US" altLang="en-US" sz="2400" dirty="0">
                <a:ea typeface="ＭＳ Ｐゴシック"/>
              </a:rPr>
              <a:t>Next steps &amp; logistics</a:t>
            </a:r>
          </a:p>
          <a:p>
            <a:pPr lvl="2"/>
            <a:r>
              <a:rPr lang="en-US" altLang="en-US" sz="2000" dirty="0">
                <a:ea typeface="ＭＳ Ｐゴシック"/>
              </a:rPr>
              <a:t>Ask what dates the alumni would like to host you (remember it’s according to </a:t>
            </a:r>
            <a:r>
              <a:rPr lang="en-US" altLang="en-US" sz="2000" i="1" dirty="0">
                <a:ea typeface="ＭＳ Ｐゴシック"/>
              </a:rPr>
              <a:t>their</a:t>
            </a:r>
            <a:r>
              <a:rPr lang="en-US" altLang="en-US" sz="2000" dirty="0">
                <a:ea typeface="ＭＳ Ｐゴシック"/>
              </a:rPr>
              <a:t> schedule)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lvl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63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705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dirty="0">
                <a:ea typeface="굴림" pitchFamily="34" charset="-127"/>
              </a:rPr>
              <a:t>Before Externship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6786"/>
            <a:ext cx="8229600" cy="4829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800" b="1" dirty="0">
                <a:ea typeface="굴림" charset="-127"/>
              </a:rPr>
              <a:t>Questions to ask alumni host: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ko-KR" sz="2400" dirty="0">
                <a:ea typeface="굴림" charset="-127"/>
              </a:rPr>
              <a:t>What is the appropriate attire?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What is the agenda or schedule for the day?</a:t>
            </a:r>
          </a:p>
          <a:p>
            <a:pPr lvl="1">
              <a:defRPr/>
            </a:pPr>
            <a:r>
              <a:rPr lang="en-US" altLang="en-US" sz="2400" dirty="0"/>
              <a:t>Confirm additional logistics and details (address, virtual platform, parking, etc.)</a:t>
            </a:r>
          </a:p>
          <a:p>
            <a:pPr marL="457200" lvl="1" indent="0">
              <a:buNone/>
              <a:defRPr/>
            </a:pPr>
            <a:endParaRPr lang="en-US" altLang="en-US" sz="22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prstClr val="black"/>
                </a:solidFill>
              </a:rPr>
              <a:t>Things to look up on your own: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Host’s profile and company on LinkedIn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Company mission and goals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altLang="ko-KR" dirty="0">
              <a:ea typeface="굴림" charset="-127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0C56CB9F-6891-40D7-BF52-190E5F00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11" y="2650510"/>
            <a:ext cx="2161051" cy="17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9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29A777166CB42BBA5DC8957B1C0CB" ma:contentTypeVersion="116" ma:contentTypeDescription="Create a new document." ma:contentTypeScope="" ma:versionID="ea24ccf68c09c9815d78a9d031b001d0">
  <xsd:schema xmlns:xsd="http://www.w3.org/2001/XMLSchema" xmlns:xs="http://www.w3.org/2001/XMLSchema" xmlns:p="http://schemas.microsoft.com/office/2006/metadata/properties" xmlns:ns2="dcc5105c-03b1-4c75-8586-8f63f2bed3b5" xmlns:ns3="d4c443bd-efd1-4562-a524-f3bc7c8a991b" xmlns:ns4="efce84db-8738-4c7b-9bdc-65b9500871f6" targetNamespace="http://schemas.microsoft.com/office/2006/metadata/properties" ma:root="true" ma:fieldsID="6e4a1ec296ead070a1b733ef79db847f" ns2:_="" ns3:_="" ns4:_="">
    <xsd:import namespace="dcc5105c-03b1-4c75-8586-8f63f2bed3b5"/>
    <xsd:import namespace="d4c443bd-efd1-4562-a524-f3bc7c8a991b"/>
    <xsd:import namespace="efce84db-8738-4c7b-9bdc-65b9500871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5105c-03b1-4c75-8586-8f63f2bed3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443bd-efd1-4562-a524-f3bc7c8a9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2d55d72-5afa-45f9-90b6-e0708aeee9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e84db-8738-4c7b-9bdc-65b9500871f6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e1caedc8-3072-4965-99ca-aa327e998e47}" ma:internalName="TaxCatchAll" ma:showField="CatchAllData" ma:web="dcc5105c-03b1-4c75-8586-8f63f2bed3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c443bd-efd1-4562-a524-f3bc7c8a991b">
      <Terms xmlns="http://schemas.microsoft.com/office/infopath/2007/PartnerControls"/>
    </lcf76f155ced4ddcb4097134ff3c332f>
    <TaxCatchAll xmlns="efce84db-8738-4c7b-9bdc-65b9500871f6" xsi:nil="true"/>
    <_dlc_DocId xmlns="dcc5105c-03b1-4c75-8586-8f63f2bed3b5">U7T3H56N7W76-1415678939-7336763</_dlc_DocId>
    <_dlc_DocIdUrl xmlns="dcc5105c-03b1-4c75-8586-8f63f2bed3b5">
      <Url>https://nuwildcat.sharepoint.com/sites/ard-ks/_layouts/15/DocIdRedir.aspx?ID=U7T3H56N7W76-1415678939-7336763</Url>
      <Description>U7T3H56N7W76-1415678939-7336763</Description>
    </_dlc_DocIdUrl>
  </documentManagement>
</p:properties>
</file>

<file path=customXml/itemProps1.xml><?xml version="1.0" encoding="utf-8"?>
<ds:datastoreItem xmlns:ds="http://schemas.openxmlformats.org/officeDocument/2006/customXml" ds:itemID="{9FC8062E-DAB2-40EA-A13D-EB9C57046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5105c-03b1-4c75-8586-8f63f2bed3b5"/>
    <ds:schemaRef ds:uri="d4c443bd-efd1-4562-a524-f3bc7c8a991b"/>
    <ds:schemaRef ds:uri="efce84db-8738-4c7b-9bdc-65b950087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7F7D8F-549C-49C9-966B-2865D35058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D5864-83EC-4E6D-B4B1-58DD008C889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E667F1-0F15-470C-9A89-77816BF9085E}">
  <ds:schemaRefs>
    <ds:schemaRef ds:uri="http://schemas.microsoft.com/office/2006/metadata/properties"/>
    <ds:schemaRef ds:uri="http://schemas.microsoft.com/office/infopath/2007/PartnerControls"/>
    <ds:schemaRef ds:uri="43ab02ce-b114-4c2d-82b7-1417a888b99c"/>
    <ds:schemaRef ds:uri="3e5291bb-166c-4552-96cd-dec87ed74109"/>
    <ds:schemaRef ds:uri="d4c443bd-efd1-4562-a524-f3bc7c8a991b"/>
    <ds:schemaRef ds:uri="efce84db-8738-4c7b-9bdc-65b9500871f6"/>
    <ds:schemaRef ds:uri="dcc5105c-03b1-4c75-8586-8f63f2bed3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19495</TotalTime>
  <Words>2209</Words>
  <Application>Microsoft Office PowerPoint</Application>
  <PresentationFormat>On-screen Show (4:3)</PresentationFormat>
  <Paragraphs>301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굴림</vt:lpstr>
      <vt:lpstr>ＭＳ Ｐゴシック</vt:lpstr>
      <vt:lpstr>Arial</vt:lpstr>
      <vt:lpstr>Book Antiqua</vt:lpstr>
      <vt:lpstr>Calibri</vt:lpstr>
      <vt:lpstr>Monotype Sorts</vt:lpstr>
      <vt:lpstr>Times</vt:lpstr>
      <vt:lpstr>Times New Roman</vt:lpstr>
      <vt:lpstr>Office Theme</vt:lpstr>
      <vt:lpstr>NEXT Training Session </vt:lpstr>
      <vt:lpstr>Definition and Expectations</vt:lpstr>
      <vt:lpstr>Learning Outcomes</vt:lpstr>
      <vt:lpstr>Logistics</vt:lpstr>
      <vt:lpstr>Milestones</vt:lpstr>
      <vt:lpstr>Accessing Milestones</vt:lpstr>
      <vt:lpstr>PowerPoint Presentation</vt:lpstr>
      <vt:lpstr>Introductory Email</vt:lpstr>
      <vt:lpstr>Before Externship</vt:lpstr>
      <vt:lpstr>Additional Things to Consider</vt:lpstr>
      <vt:lpstr>Dress Code</vt:lpstr>
      <vt:lpstr>Business Casual vs. Business Professional</vt:lpstr>
      <vt:lpstr>Preparing for Your Externship</vt:lpstr>
      <vt:lpstr>Resources for Research</vt:lpstr>
      <vt:lpstr>Create a Plan</vt:lpstr>
      <vt:lpstr>Sample Externship Day</vt:lpstr>
      <vt:lpstr>Potential Questions to Ask</vt:lpstr>
      <vt:lpstr>Networking</vt:lpstr>
      <vt:lpstr>Networking </vt:lpstr>
      <vt:lpstr>Develop Your Story</vt:lpstr>
      <vt:lpstr>During the Externship</vt:lpstr>
      <vt:lpstr>After Your Externship</vt:lpstr>
      <vt:lpstr>After your Externship</vt:lpstr>
      <vt:lpstr>Alumni Quotes</vt:lpstr>
      <vt:lpstr>Optional Social Media </vt:lpstr>
      <vt:lpstr>Other Important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Destineé Jones</cp:lastModifiedBy>
  <cp:revision>247</cp:revision>
  <dcterms:created xsi:type="dcterms:W3CDTF">2015-07-21T16:44:10Z</dcterms:created>
  <dcterms:modified xsi:type="dcterms:W3CDTF">2025-12-16T17:01:06Z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0x0101007CB29A777166CB42BBA5DC8957B1C0CB</vt:lpwstr>
  </property>
  <property fmtid="{D5CDD505-2E9C-101B-9397-08002B2CF9AE}" pid="3" name="MediaServiceImageTags">
    <vt:lpwstr/>
  </property>
  <property fmtid="{D5CDD505-2E9C-101B-9397-08002B2CF9AE}" pid="4" name="_dlc_DocIdItemGuid">
    <vt:lpwstr>b31907e7-9190-458c-943a-e261f00a1509</vt:lpwstr>
  </property>
</Properties>
</file>